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1" r:id="rId4"/>
    <p:sldId id="260" r:id="rId5"/>
    <p:sldId id="262" r:id="rId6"/>
    <p:sldId id="259" r:id="rId7"/>
    <p:sldId id="264" r:id="rId8"/>
    <p:sldId id="265" r:id="rId9"/>
    <p:sldId id="267" r:id="rId10"/>
    <p:sldId id="268" r:id="rId11"/>
    <p:sldId id="269" r:id="rId12"/>
    <p:sldId id="266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ABFCD7-0500-274A-9E2E-06648FBEF0E7}">
          <p14:sldIdLst>
            <p14:sldId id="256"/>
          </p14:sldIdLst>
        </p14:section>
        <p14:section name="Untitled Section" id="{B5DE96DE-A910-9E42-AAA6-0937BCE4711A}">
          <p14:sldIdLst>
            <p14:sldId id="263"/>
            <p14:sldId id="261"/>
            <p14:sldId id="260"/>
            <p14:sldId id="262"/>
            <p14:sldId id="259"/>
            <p14:sldId id="264"/>
            <p14:sldId id="265"/>
            <p14:sldId id="267"/>
            <p14:sldId id="268"/>
            <p14:sldId id="269"/>
            <p14:sldId id="266"/>
            <p14:sldId id="270"/>
            <p14:sldId id="271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415"/>
    <a:srgbClr val="3CB5DE"/>
    <a:srgbClr val="5BBDA4"/>
    <a:srgbClr val="76B731"/>
    <a:srgbClr val="DE471D"/>
    <a:srgbClr val="BC7129"/>
    <a:srgbClr val="77481A"/>
    <a:srgbClr val="EAEDE7"/>
    <a:srgbClr val="FFD9FE"/>
    <a:srgbClr val="FFA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590" autoAdjust="0"/>
  </p:normalViewPr>
  <p:slideViewPr>
    <p:cSldViewPr snapToGrid="0" snapToObjects="1">
      <p:cViewPr varScale="1">
        <p:scale>
          <a:sx n="141" d="100"/>
          <a:sy n="141" d="100"/>
        </p:scale>
        <p:origin x="-432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9BA6-6331-0143-8C6D-0F0A01427440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D5C9B-E09E-3542-8419-730C9437F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7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2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6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0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8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3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4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9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954B-4531-AB45-9D2B-0597B15E1D27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2AA4-7BEB-4049-A4A8-054ED113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6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eky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eky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3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41539" y="2595157"/>
            <a:ext cx="4382861" cy="1809697"/>
            <a:chOff x="341539" y="2595157"/>
            <a:chExt cx="4382861" cy="1809697"/>
          </a:xfrm>
        </p:grpSpPr>
        <p:pic>
          <p:nvPicPr>
            <p:cNvPr id="27" name="Content Placeholder 4" descr="noun_878330_c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951" r="-110951"/>
            <a:stretch>
              <a:fillRect/>
            </a:stretch>
          </p:blipFill>
          <p:spPr>
            <a:xfrm>
              <a:off x="341539" y="2595157"/>
              <a:ext cx="4382861" cy="1809697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077007" y="3760056"/>
              <a:ext cx="909672" cy="153134"/>
            </a:xfrm>
            <a:prstGeom prst="rect">
              <a:avLst/>
            </a:prstGeom>
            <a:noFill/>
            <a:ln>
              <a:solidFill>
                <a:srgbClr val="76B7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77007" y="3592676"/>
              <a:ext cx="909672" cy="153134"/>
            </a:xfrm>
            <a:prstGeom prst="rect">
              <a:avLst/>
            </a:prstGeom>
            <a:noFill/>
            <a:ln>
              <a:solidFill>
                <a:srgbClr val="3CB5DE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77007" y="3421526"/>
              <a:ext cx="909672" cy="153134"/>
            </a:xfrm>
            <a:prstGeom prst="rect">
              <a:avLst/>
            </a:prstGeom>
            <a:noFill/>
            <a:ln>
              <a:solidFill>
                <a:srgbClr val="F8A41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77007" y="3250376"/>
              <a:ext cx="909672" cy="153134"/>
            </a:xfrm>
            <a:prstGeom prst="rect">
              <a:avLst/>
            </a:prstGeom>
            <a:noFill/>
            <a:ln>
              <a:solidFill>
                <a:srgbClr val="DE471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77007" y="3075457"/>
              <a:ext cx="909672" cy="153134"/>
            </a:xfrm>
            <a:prstGeom prst="rect">
              <a:avLst/>
            </a:prstGeom>
            <a:noFill/>
            <a:ln>
              <a:solidFill>
                <a:srgbClr val="76B7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noun_878330_c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5720603" y="861774"/>
            <a:ext cx="2214563" cy="914400"/>
          </a:xfrm>
        </p:spPr>
      </p:pic>
      <p:pic>
        <p:nvPicPr>
          <p:cNvPr id="4" name="Picture 3" descr="seekybr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53" y="861774"/>
            <a:ext cx="2397151" cy="2381063"/>
          </a:xfrm>
          <a:prstGeom prst="rect">
            <a:avLst/>
          </a:prstGeom>
        </p:spPr>
      </p:pic>
      <p:pic>
        <p:nvPicPr>
          <p:cNvPr id="6" name="Content Placeholder 4" descr="noun_878330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2398759" y="861774"/>
            <a:ext cx="2214563" cy="914400"/>
          </a:xfrm>
          <a:prstGeom prst="rect">
            <a:avLst/>
          </a:prstGeom>
        </p:spPr>
      </p:pic>
      <p:pic>
        <p:nvPicPr>
          <p:cNvPr id="7" name="Content Placeholder 4" descr="noun_878330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3506040" y="861774"/>
            <a:ext cx="2214563" cy="914400"/>
          </a:xfrm>
          <a:prstGeom prst="rect">
            <a:avLst/>
          </a:prstGeom>
        </p:spPr>
      </p:pic>
      <p:pic>
        <p:nvPicPr>
          <p:cNvPr id="8" name="Content Placeholder 4" descr="noun_878330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4613322" y="861774"/>
            <a:ext cx="2214563" cy="914400"/>
          </a:xfrm>
          <a:prstGeom prst="rect">
            <a:avLst/>
          </a:prstGeom>
        </p:spPr>
      </p:pic>
      <p:pic>
        <p:nvPicPr>
          <p:cNvPr id="9" name="Content Placeholder 4" descr="noun_878330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1291477" y="861774"/>
            <a:ext cx="2214563" cy="914400"/>
          </a:xfrm>
          <a:prstGeom prst="rect">
            <a:avLst/>
          </a:prstGeom>
        </p:spPr>
      </p:pic>
      <p:pic>
        <p:nvPicPr>
          <p:cNvPr id="10" name="Content Placeholder 4" descr="noun_878330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2380570" y="2595157"/>
            <a:ext cx="4382861" cy="18096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97622" y="1189040"/>
            <a:ext cx="423313" cy="15313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94383" y="1112473"/>
            <a:ext cx="423313" cy="153134"/>
          </a:xfrm>
          <a:prstGeom prst="rect">
            <a:avLst/>
          </a:prstGeom>
          <a:noFill/>
          <a:ln>
            <a:solidFill>
              <a:srgbClr val="5BBDA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01665" y="1274615"/>
            <a:ext cx="423313" cy="153134"/>
          </a:xfrm>
          <a:prstGeom prst="rect">
            <a:avLst/>
          </a:prstGeom>
          <a:noFill/>
          <a:ln>
            <a:solidFill>
              <a:srgbClr val="F8A4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A41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8946" y="1198048"/>
            <a:ext cx="423313" cy="153134"/>
          </a:xfrm>
          <a:prstGeom prst="rect">
            <a:avLst/>
          </a:prstGeom>
          <a:noFill/>
          <a:ln>
            <a:solidFill>
              <a:srgbClr val="76B7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16228" y="1360190"/>
            <a:ext cx="423313" cy="153134"/>
          </a:xfrm>
          <a:prstGeom prst="rect">
            <a:avLst/>
          </a:prstGeom>
          <a:noFill/>
          <a:ln>
            <a:solidFill>
              <a:srgbClr val="3CB5D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16038" y="3760056"/>
            <a:ext cx="909672" cy="153134"/>
          </a:xfrm>
          <a:prstGeom prst="rect">
            <a:avLst/>
          </a:prstGeom>
          <a:noFill/>
          <a:ln>
            <a:solidFill>
              <a:srgbClr val="76B7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16038" y="3592676"/>
            <a:ext cx="909672" cy="153134"/>
          </a:xfrm>
          <a:prstGeom prst="rect">
            <a:avLst/>
          </a:prstGeom>
          <a:noFill/>
          <a:ln>
            <a:solidFill>
              <a:srgbClr val="3CB5D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16038" y="3421526"/>
            <a:ext cx="909672" cy="153134"/>
          </a:xfrm>
          <a:prstGeom prst="rect">
            <a:avLst/>
          </a:prstGeom>
          <a:noFill/>
          <a:ln>
            <a:solidFill>
              <a:srgbClr val="DE47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16038" y="3250376"/>
            <a:ext cx="909672" cy="153134"/>
          </a:xfrm>
          <a:prstGeom prst="rect">
            <a:avLst/>
          </a:prstGeom>
          <a:noFill/>
          <a:ln>
            <a:solidFill>
              <a:srgbClr val="5BBDA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6038" y="3075457"/>
            <a:ext cx="909672" cy="153134"/>
          </a:xfrm>
          <a:prstGeom prst="rect">
            <a:avLst/>
          </a:prstGeom>
          <a:noFill/>
          <a:ln>
            <a:solidFill>
              <a:srgbClr val="F8A4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4" descr="noun_878330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1" r="-110951"/>
          <a:stretch>
            <a:fillRect/>
          </a:stretch>
        </p:blipFill>
        <p:spPr>
          <a:xfrm>
            <a:off x="4724400" y="2595157"/>
            <a:ext cx="4382861" cy="180969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459868" y="3760056"/>
            <a:ext cx="909672" cy="153134"/>
          </a:xfrm>
          <a:prstGeom prst="rect">
            <a:avLst/>
          </a:prstGeom>
          <a:noFill/>
          <a:ln>
            <a:solidFill>
              <a:srgbClr val="F8A4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59868" y="3592676"/>
            <a:ext cx="909672" cy="153134"/>
          </a:xfrm>
          <a:prstGeom prst="rect">
            <a:avLst/>
          </a:prstGeom>
          <a:noFill/>
          <a:ln>
            <a:solidFill>
              <a:srgbClr val="76B7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59868" y="3421526"/>
            <a:ext cx="909672" cy="153134"/>
          </a:xfrm>
          <a:prstGeom prst="rect">
            <a:avLst/>
          </a:prstGeom>
          <a:noFill/>
          <a:ln>
            <a:solidFill>
              <a:srgbClr val="3CB5D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9868" y="3250376"/>
            <a:ext cx="909672" cy="153134"/>
          </a:xfrm>
          <a:prstGeom prst="rect">
            <a:avLst/>
          </a:prstGeom>
          <a:noFill/>
          <a:ln>
            <a:solidFill>
              <a:srgbClr val="5BBDA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59868" y="3075457"/>
            <a:ext cx="909672" cy="153134"/>
          </a:xfrm>
          <a:prstGeom prst="rect">
            <a:avLst/>
          </a:prstGeom>
          <a:noFill/>
          <a:ln>
            <a:solidFill>
              <a:srgbClr val="DE47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9" idx="2"/>
          </p:cNvCxnSpPr>
          <p:nvPr/>
        </p:nvCxnSpPr>
        <p:spPr>
          <a:xfrm>
            <a:off x="2398759" y="1776174"/>
            <a:ext cx="1537146" cy="890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06040" y="1776174"/>
            <a:ext cx="826158" cy="818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613322" y="1776174"/>
            <a:ext cx="0" cy="818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</p:cNvCxnSpPr>
          <p:nvPr/>
        </p:nvCxnSpPr>
        <p:spPr>
          <a:xfrm flipH="1">
            <a:off x="4935643" y="1776174"/>
            <a:ext cx="784961" cy="818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</p:cNvCxnSpPr>
          <p:nvPr/>
        </p:nvCxnSpPr>
        <p:spPr>
          <a:xfrm flipH="1">
            <a:off x="5187830" y="1776174"/>
            <a:ext cx="1640055" cy="890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056391" y="4404854"/>
            <a:ext cx="11007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Rockwell"/>
                <a:cs typeface="Rockwell"/>
              </a:rPr>
              <a:t>Search</a:t>
            </a:r>
            <a:endParaRPr lang="en-US" sz="2300" dirty="0">
              <a:latin typeface="Rockwell"/>
              <a:cs typeface="Rockwel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04954" y="4404854"/>
            <a:ext cx="11068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Rockwell"/>
                <a:cs typeface="Rockwell"/>
              </a:rPr>
              <a:t>A</a:t>
            </a:r>
            <a:r>
              <a:rPr lang="en-US" sz="2300" dirty="0" smtClean="0">
                <a:latin typeface="Rockwell"/>
                <a:cs typeface="Rockwell"/>
              </a:rPr>
              <a:t>uthor</a:t>
            </a:r>
            <a:endParaRPr lang="en-US" sz="2300" dirty="0">
              <a:latin typeface="Rockwell"/>
              <a:cs typeface="Rockwel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55219" y="4404854"/>
            <a:ext cx="8143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Rockwell"/>
                <a:cs typeface="Rockwell"/>
              </a:rPr>
              <a:t>Date</a:t>
            </a:r>
            <a:endParaRPr lang="en-US" sz="2300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3500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166E-6 -4.07407E-6 L -0.4216 -0.264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1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8777" y="428261"/>
            <a:ext cx="38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ckwell"/>
                <a:cs typeface="Rockwell"/>
              </a:rPr>
              <a:t>Low fidelity prototype</a:t>
            </a:r>
            <a:endParaRPr lang="en-US" sz="2800" dirty="0">
              <a:latin typeface="Rockwell"/>
              <a:cs typeface="Rockwel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80570" y="2595157"/>
            <a:ext cx="4382861" cy="1809697"/>
            <a:chOff x="2380570" y="2595157"/>
            <a:chExt cx="4382861" cy="1809697"/>
          </a:xfrm>
        </p:grpSpPr>
        <p:pic>
          <p:nvPicPr>
            <p:cNvPr id="9" name="Content Placeholder 4" descr="noun_878330_c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951" r="-110951"/>
            <a:stretch>
              <a:fillRect/>
            </a:stretch>
          </p:blipFill>
          <p:spPr>
            <a:xfrm>
              <a:off x="2380570" y="2595157"/>
              <a:ext cx="4382861" cy="180969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116038" y="3760056"/>
              <a:ext cx="909672" cy="153134"/>
            </a:xfrm>
            <a:prstGeom prst="rect">
              <a:avLst/>
            </a:prstGeom>
            <a:noFill/>
            <a:ln>
              <a:solidFill>
                <a:srgbClr val="76B7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16038" y="3592676"/>
              <a:ext cx="909672" cy="153134"/>
            </a:xfrm>
            <a:prstGeom prst="rect">
              <a:avLst/>
            </a:prstGeom>
            <a:noFill/>
            <a:ln>
              <a:solidFill>
                <a:srgbClr val="3CB5DE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6038" y="3421526"/>
              <a:ext cx="909672" cy="153134"/>
            </a:xfrm>
            <a:prstGeom prst="rect">
              <a:avLst/>
            </a:prstGeom>
            <a:noFill/>
            <a:ln>
              <a:solidFill>
                <a:srgbClr val="DE471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16038" y="3250376"/>
              <a:ext cx="909672" cy="153134"/>
            </a:xfrm>
            <a:prstGeom prst="rect">
              <a:avLst/>
            </a:prstGeom>
            <a:noFill/>
            <a:ln>
              <a:solidFill>
                <a:srgbClr val="5BBDA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16038" y="3075457"/>
              <a:ext cx="909672" cy="153134"/>
            </a:xfrm>
            <a:prstGeom prst="rect">
              <a:avLst/>
            </a:prstGeom>
            <a:noFill/>
            <a:ln>
              <a:solidFill>
                <a:srgbClr val="F8A41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archment_prototyp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18214" r="5192" b="6305"/>
          <a:stretch/>
        </p:blipFill>
        <p:spPr>
          <a:xfrm>
            <a:off x="4512331" y="1134259"/>
            <a:ext cx="3296434" cy="3882396"/>
          </a:xfrm>
          <a:prstGeom prst="rect">
            <a:avLst/>
          </a:prstGeom>
        </p:spPr>
      </p:pic>
      <p:pic>
        <p:nvPicPr>
          <p:cNvPr id="17" name="Picture 16" descr="seekybra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" y="99435"/>
            <a:ext cx="1196723" cy="118869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88470" y="1490407"/>
            <a:ext cx="146205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0" dirty="0">
                <a:solidFill>
                  <a:prstClr val="black"/>
                </a:solidFill>
              </a:rPr>
              <a:t>=</a:t>
            </a:r>
            <a:endParaRPr lang="en-US" sz="2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869E-6 -3.33333E-6 L -0.31239 0.00185 " pathEditMode="relative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shboard prototyp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2104" r="3091" b="22067"/>
          <a:stretch/>
        </p:blipFill>
        <p:spPr>
          <a:xfrm>
            <a:off x="0" y="1470192"/>
            <a:ext cx="3620674" cy="2871607"/>
          </a:xfrm>
          <a:prstGeom prst="rect">
            <a:avLst/>
          </a:prstGeom>
        </p:spPr>
      </p:pic>
      <p:pic>
        <p:nvPicPr>
          <p:cNvPr id="4" name="Picture 3" descr="lowfide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24" y="0"/>
            <a:ext cx="3859676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764779" y="2756412"/>
            <a:ext cx="1396031" cy="90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8777" y="428261"/>
            <a:ext cx="38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ckwell"/>
                <a:cs typeface="Rockwell"/>
              </a:rPr>
              <a:t>Low fidelity prototype</a:t>
            </a:r>
            <a:endParaRPr lang="en-US" sz="2800" dirty="0">
              <a:latin typeface="Rockwell"/>
              <a:cs typeface="Rockwell"/>
            </a:endParaRPr>
          </a:p>
        </p:txBody>
      </p:sp>
      <p:pic>
        <p:nvPicPr>
          <p:cNvPr id="18" name="Picture 17" descr="seekybra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" y="99435"/>
            <a:ext cx="1196723" cy="11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wfide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43"/>
          <a:stretch/>
        </p:blipFill>
        <p:spPr>
          <a:xfrm>
            <a:off x="5284324" y="2918552"/>
            <a:ext cx="3859676" cy="2224947"/>
          </a:xfrm>
          <a:prstGeom prst="rect">
            <a:avLst/>
          </a:prstGeom>
        </p:spPr>
      </p:pic>
      <p:pic>
        <p:nvPicPr>
          <p:cNvPr id="3" name="Picture 2" descr="seekybr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" y="99435"/>
            <a:ext cx="1196723" cy="118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8777" y="387334"/>
            <a:ext cx="4231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Rockwell"/>
                <a:cs typeface="Rockwell"/>
              </a:rPr>
              <a:t>Evernote</a:t>
            </a:r>
            <a:r>
              <a:rPr lang="en-US" sz="2800" dirty="0">
                <a:latin typeface="Rockwell"/>
                <a:cs typeface="Rockwell"/>
              </a:rPr>
              <a:t> </a:t>
            </a:r>
            <a:r>
              <a:rPr lang="en-US" sz="2800" dirty="0" smtClean="0">
                <a:latin typeface="Rockwell"/>
                <a:cs typeface="Rockwell"/>
              </a:rPr>
              <a:t>inspired editor</a:t>
            </a:r>
            <a:endParaRPr lang="en-US" sz="2800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44789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745E-6 -1.97531E-6 L -0.30544 -0.2604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0" y="-1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wfide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24" y="0"/>
            <a:ext cx="3859676" cy="5143500"/>
          </a:xfrm>
          <a:prstGeom prst="rect">
            <a:avLst/>
          </a:prstGeom>
        </p:spPr>
      </p:pic>
      <p:pic>
        <p:nvPicPr>
          <p:cNvPr id="3" name="Picture 2" descr="seekybr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" y="99435"/>
            <a:ext cx="1196723" cy="118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8777" y="450390"/>
            <a:ext cx="40047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 smtClean="0">
                <a:latin typeface="Rockwell"/>
                <a:cs typeface="Rockwell"/>
              </a:rPr>
              <a:t>Trello</a:t>
            </a:r>
            <a:r>
              <a:rPr lang="en-US" sz="2500" dirty="0" smtClean="0">
                <a:latin typeface="Rockwell"/>
                <a:cs typeface="Rockwell"/>
              </a:rPr>
              <a:t> inspired dashboard</a:t>
            </a:r>
            <a:endParaRPr lang="en-US" sz="2500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05811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wfide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44834"/>
          <a:stretch/>
        </p:blipFill>
        <p:spPr>
          <a:xfrm>
            <a:off x="5284324" y="765670"/>
            <a:ext cx="3859676" cy="2071812"/>
          </a:xfrm>
          <a:prstGeom prst="rect">
            <a:avLst/>
          </a:prstGeom>
        </p:spPr>
      </p:pic>
      <p:pic>
        <p:nvPicPr>
          <p:cNvPr id="3" name="Picture 2" descr="seekybr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" y="99435"/>
            <a:ext cx="1196723" cy="118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8777" y="450390"/>
            <a:ext cx="40047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 smtClean="0">
                <a:latin typeface="Rockwell"/>
                <a:cs typeface="Rockwell"/>
              </a:rPr>
              <a:t>Trello</a:t>
            </a:r>
            <a:r>
              <a:rPr lang="en-US" sz="2500" dirty="0" smtClean="0">
                <a:latin typeface="Rockwell"/>
                <a:cs typeface="Rockwell"/>
              </a:rPr>
              <a:t> inspired dashboard</a:t>
            </a:r>
            <a:endParaRPr lang="en-US" sz="2500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56897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745E-6 5.55112E-17 L -0.2945 0.2626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5" y="1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ekybr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" y="99435"/>
            <a:ext cx="1196723" cy="118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8777" y="450390"/>
            <a:ext cx="359918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latin typeface="Rockwell"/>
                <a:cs typeface="Rockwell"/>
              </a:rPr>
              <a:t>High Fidelity Prototype</a:t>
            </a:r>
            <a:endParaRPr lang="en-US" sz="2500" dirty="0">
              <a:latin typeface="Rockwell"/>
              <a:cs typeface="Rockwel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97" y="2126596"/>
            <a:ext cx="68401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smtClean="0">
                <a:latin typeface="Rockwell"/>
                <a:cs typeface="Rockwell"/>
              </a:rPr>
              <a:t>DEMO TIME!!!</a:t>
            </a:r>
            <a:endParaRPr lang="en-US" sz="7000" b="1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01250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42" descr="aoc7tslb1o8-lauren-mancke.jpg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4"/>
            <a:ext cx="9144000" cy="51434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37861" y="1648672"/>
            <a:ext cx="5867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smtClean="0">
                <a:solidFill>
                  <a:schemeClr val="bg1"/>
                </a:solidFill>
                <a:latin typeface="Rockwell"/>
                <a:cs typeface="Rockwell"/>
              </a:rPr>
              <a:t>The Problem</a:t>
            </a:r>
            <a:endParaRPr lang="en-US" sz="7000" b="1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8600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42" descr="aoc7tslb1o8-lauren-mancke.jpg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4"/>
            <a:ext cx="9144000" cy="51434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735723" y="1332781"/>
            <a:ext cx="2329794" cy="2328323"/>
          </a:xfrm>
          <a:prstGeom prst="ellipse">
            <a:avLst/>
          </a:prstGeom>
          <a:solidFill>
            <a:srgbClr val="EDD97E">
              <a:alpha val="6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B06B26"/>
                </a:solidFill>
                <a:latin typeface="Rockwell"/>
                <a:cs typeface="Rockwell"/>
              </a:rPr>
              <a:t>1</a:t>
            </a:r>
          </a:p>
          <a:p>
            <a:pPr algn="ctr"/>
            <a:r>
              <a:rPr lang="en-US" sz="6000" b="1" dirty="0" smtClean="0">
                <a:solidFill>
                  <a:srgbClr val="B06B26"/>
                </a:solidFill>
                <a:latin typeface="Rockwell"/>
                <a:cs typeface="Rockwell"/>
              </a:rPr>
              <a:t>3</a:t>
            </a:r>
          </a:p>
          <a:p>
            <a:pPr algn="ctr"/>
            <a:endParaRPr lang="en-US" sz="500" b="1" dirty="0" smtClean="0">
              <a:solidFill>
                <a:srgbClr val="B06B26"/>
              </a:solidFill>
              <a:latin typeface="Rockwell"/>
              <a:cs typeface="Rockwel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8277" y="1561745"/>
            <a:ext cx="5092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ckwell"/>
                <a:cs typeface="Rockwell"/>
              </a:rPr>
              <a:t>Of Laptop owners continue to take notes by hand</a:t>
            </a:r>
            <a:endParaRPr lang="en-US" sz="4000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4069" y="2417379"/>
            <a:ext cx="604345" cy="113862"/>
          </a:xfrm>
          <a:prstGeom prst="rect">
            <a:avLst/>
          </a:prstGeom>
          <a:solidFill>
            <a:srgbClr val="A263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06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7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tedman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7848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83194" y="0"/>
            <a:ext cx="4560806" cy="5143500"/>
          </a:xfrm>
          <a:prstGeom prst="rect">
            <a:avLst/>
          </a:prstGeom>
          <a:solidFill>
            <a:srgbClr val="63CDED"/>
          </a:solidFill>
          <a:ln>
            <a:solidFill>
              <a:srgbClr val="63CD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  <a:latin typeface="Rockwell"/>
                <a:cs typeface="Rockwell"/>
              </a:rPr>
              <a:t>The problem with handwritten notes</a:t>
            </a:r>
            <a:endParaRPr lang="en-US" sz="330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endParaRPr lang="en-US" dirty="0" smtClean="0">
              <a:latin typeface="Rockwell"/>
              <a:cs typeface="Rockwell"/>
            </a:endParaRPr>
          </a:p>
          <a:p>
            <a:pPr algn="ctr"/>
            <a:endParaRPr lang="en-US" dirty="0">
              <a:latin typeface="Rockwell"/>
              <a:cs typeface="Rockwell"/>
            </a:endParaRPr>
          </a:p>
          <a:p>
            <a:pPr algn="ctr"/>
            <a:endParaRPr lang="en-US" dirty="0" smtClean="0">
              <a:latin typeface="Rockwell"/>
              <a:cs typeface="Rockwell"/>
            </a:endParaRPr>
          </a:p>
          <a:p>
            <a:pPr algn="ctr"/>
            <a:r>
              <a:rPr lang="en-US" sz="2300" dirty="0" smtClean="0">
                <a:solidFill>
                  <a:srgbClr val="1F497D"/>
                </a:solidFill>
                <a:latin typeface="Rockwell"/>
                <a:cs typeface="Rockwell"/>
              </a:rPr>
              <a:t>“I can’t </a:t>
            </a:r>
            <a:r>
              <a:rPr lang="en-US" sz="2300" b="1" dirty="0" smtClean="0">
                <a:solidFill>
                  <a:srgbClr val="1F497D"/>
                </a:solidFill>
                <a:latin typeface="Rockwell"/>
                <a:cs typeface="Rockwell"/>
              </a:rPr>
              <a:t>FIND</a:t>
            </a:r>
            <a:r>
              <a:rPr lang="en-US" sz="2300" dirty="0" smtClean="0">
                <a:solidFill>
                  <a:srgbClr val="1F497D"/>
                </a:solidFill>
                <a:latin typeface="Rockwell"/>
                <a:cs typeface="Rockwell"/>
              </a:rPr>
              <a:t> them”</a:t>
            </a:r>
          </a:p>
          <a:p>
            <a:pPr marL="285750" indent="-285750" algn="ctr">
              <a:buFontTx/>
              <a:buChar char="-"/>
            </a:pPr>
            <a:r>
              <a:rPr lang="en-US" dirty="0" err="1" smtClean="0">
                <a:solidFill>
                  <a:srgbClr val="1F497D"/>
                </a:solidFill>
                <a:latin typeface="Rockwell"/>
                <a:cs typeface="Rockwell"/>
              </a:rPr>
              <a:t>Cephas</a:t>
            </a:r>
            <a:r>
              <a:rPr lang="en-US" dirty="0" smtClean="0">
                <a:solidFill>
                  <a:srgbClr val="1F497D"/>
                </a:solidFill>
                <a:latin typeface="Rockwell"/>
                <a:cs typeface="Rockwell"/>
              </a:rPr>
              <a:t> Tan</a:t>
            </a:r>
            <a:endParaRPr lang="en-US" dirty="0">
              <a:solidFill>
                <a:srgbClr val="1F497D"/>
              </a:solidFill>
              <a:latin typeface="Rockwell"/>
              <a:cs typeface="Rockwell"/>
            </a:endParaRPr>
          </a:p>
          <a:p>
            <a:pPr marL="285750" indent="-285750" algn="ctr">
              <a:buFontTx/>
              <a:buChar char="-"/>
            </a:pPr>
            <a:endParaRPr lang="en-US" dirty="0" smtClean="0">
              <a:solidFill>
                <a:srgbClr val="1F497D"/>
              </a:solidFill>
              <a:latin typeface="Rockwell"/>
              <a:cs typeface="Rockwell"/>
            </a:endParaRPr>
          </a:p>
          <a:p>
            <a:pPr algn="ctr"/>
            <a:endParaRPr lang="en-US" dirty="0">
              <a:solidFill>
                <a:srgbClr val="1F497D"/>
              </a:solidFill>
              <a:latin typeface="Rockwell"/>
              <a:cs typeface="Rockwell"/>
            </a:endParaRPr>
          </a:p>
          <a:p>
            <a:pPr algn="ctr"/>
            <a:r>
              <a:rPr lang="en-US" dirty="0" smtClean="0">
                <a:solidFill>
                  <a:srgbClr val="1F497D"/>
                </a:solidFill>
                <a:latin typeface="Rockwell"/>
                <a:cs typeface="Rockwell"/>
              </a:rPr>
              <a:t>“There </a:t>
            </a:r>
            <a:r>
              <a:rPr lang="en-US" dirty="0" err="1" smtClean="0">
                <a:solidFill>
                  <a:srgbClr val="1F497D"/>
                </a:solidFill>
                <a:latin typeface="Rockwell"/>
                <a:cs typeface="Rockwell"/>
              </a:rPr>
              <a:t>isn</a:t>
            </a:r>
            <a:r>
              <a:rPr lang="uk-UA" dirty="0" smtClean="0">
                <a:solidFill>
                  <a:srgbClr val="1F497D"/>
                </a:solidFill>
                <a:latin typeface="Rockwell"/>
                <a:cs typeface="Rockwell"/>
              </a:rPr>
              <a:t>’</a:t>
            </a:r>
            <a:r>
              <a:rPr lang="en-US" dirty="0" smtClean="0">
                <a:solidFill>
                  <a:srgbClr val="1F497D"/>
                </a:solidFill>
                <a:latin typeface="Rockwell"/>
                <a:cs typeface="Rockwell"/>
              </a:rPr>
              <a:t>t a </a:t>
            </a:r>
            <a:r>
              <a:rPr lang="en-US" sz="2300" b="1" dirty="0" smtClean="0">
                <a:solidFill>
                  <a:srgbClr val="1F497D"/>
                </a:solidFill>
                <a:latin typeface="Rockwell"/>
                <a:cs typeface="Rockwell"/>
              </a:rPr>
              <a:t>BACKSPACE</a:t>
            </a:r>
            <a:r>
              <a:rPr lang="en-US" dirty="0" smtClean="0">
                <a:solidFill>
                  <a:srgbClr val="1F497D"/>
                </a:solidFill>
                <a:latin typeface="Rockwell"/>
                <a:cs typeface="Rockwell"/>
              </a:rPr>
              <a:t> button”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1F497D"/>
                </a:solidFill>
                <a:latin typeface="Rockwell"/>
                <a:cs typeface="Rockwell"/>
              </a:rPr>
              <a:t>Marcus </a:t>
            </a:r>
            <a:r>
              <a:rPr lang="en-US" dirty="0" err="1" smtClean="0">
                <a:solidFill>
                  <a:srgbClr val="1F497D"/>
                </a:solidFill>
                <a:latin typeface="Rockwell"/>
                <a:cs typeface="Rockwell"/>
              </a:rPr>
              <a:t>Koe</a:t>
            </a:r>
            <a:endParaRPr lang="en-US" dirty="0" smtClean="0">
              <a:solidFill>
                <a:srgbClr val="1F497D"/>
              </a:solidFill>
              <a:latin typeface="Rockwell"/>
              <a:cs typeface="Rockwell"/>
            </a:endParaRPr>
          </a:p>
          <a:p>
            <a:pPr marL="285750" indent="-285750" algn="ctr">
              <a:buFontTx/>
              <a:buChar char="-"/>
            </a:pPr>
            <a:endParaRPr lang="en-US" dirty="0">
              <a:latin typeface="Rockwell"/>
              <a:cs typeface="Rockwell"/>
            </a:endParaRPr>
          </a:p>
          <a:p>
            <a:pPr marL="285750" indent="-285750" algn="ctr">
              <a:buFontTx/>
              <a:buChar char="-"/>
            </a:pPr>
            <a:endParaRPr lang="en-US" dirty="0">
              <a:latin typeface="Rockwell"/>
              <a:cs typeface="Rockwel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65091" y="5632303"/>
            <a:ext cx="1411699" cy="1638746"/>
            <a:chOff x="2866326" y="3771853"/>
            <a:chExt cx="1411699" cy="1638746"/>
          </a:xfrm>
        </p:grpSpPr>
        <p:pic>
          <p:nvPicPr>
            <p:cNvPr id="5" name="Picture 4" descr="green-sticky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8" t="6442" r="6533" b="11525"/>
            <a:stretch/>
          </p:blipFill>
          <p:spPr>
            <a:xfrm rot="20662109">
              <a:off x="2866326" y="3771853"/>
              <a:ext cx="1330613" cy="131894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405745">
              <a:off x="3005133" y="4764268"/>
              <a:ext cx="1272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“I can’t find</a:t>
              </a:r>
            </a:p>
            <a:p>
              <a:r>
                <a:rPr lang="en-US" dirty="0" smtClean="0"/>
                <a:t> them.”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363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10216" y="337076"/>
            <a:ext cx="8684523" cy="3712802"/>
            <a:chOff x="210216" y="337076"/>
            <a:chExt cx="8684523" cy="3712802"/>
          </a:xfrm>
        </p:grpSpPr>
        <p:pic>
          <p:nvPicPr>
            <p:cNvPr id="2" name="Picture 1" descr="blue-sticky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136" y="409347"/>
              <a:ext cx="1097280" cy="1097280"/>
            </a:xfrm>
            <a:prstGeom prst="rect">
              <a:avLst/>
            </a:prstGeom>
          </p:spPr>
        </p:pic>
        <p:pic>
          <p:nvPicPr>
            <p:cNvPr id="3" name="Picture 2" descr="green-sticky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699" y="409347"/>
              <a:ext cx="1097280" cy="1097280"/>
            </a:xfrm>
            <a:prstGeom prst="rect">
              <a:avLst/>
            </a:prstGeom>
          </p:spPr>
        </p:pic>
        <p:pic>
          <p:nvPicPr>
            <p:cNvPr id="4" name="Picture 3" descr="orange-sticky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259" y="409347"/>
              <a:ext cx="1097280" cy="1097280"/>
            </a:xfrm>
            <a:prstGeom prst="rect">
              <a:avLst/>
            </a:prstGeom>
          </p:spPr>
        </p:pic>
        <p:pic>
          <p:nvPicPr>
            <p:cNvPr id="5" name="Picture 4" descr="pink-sticky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56" y="409347"/>
              <a:ext cx="1097280" cy="1097280"/>
            </a:xfrm>
            <a:prstGeom prst="rect">
              <a:avLst/>
            </a:prstGeom>
          </p:spPr>
        </p:pic>
        <p:pic>
          <p:nvPicPr>
            <p:cNvPr id="6" name="Picture 5" descr="yellow-sticky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979" y="409347"/>
              <a:ext cx="1097280" cy="1097280"/>
            </a:xfrm>
            <a:prstGeom prst="rect">
              <a:avLst/>
            </a:prstGeom>
          </p:spPr>
        </p:pic>
        <p:pic>
          <p:nvPicPr>
            <p:cNvPr id="7" name="Picture 6" descr="green-sticky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539" y="409347"/>
              <a:ext cx="1097280" cy="1097280"/>
            </a:xfrm>
            <a:prstGeom prst="rect">
              <a:avLst/>
            </a:prstGeom>
          </p:spPr>
        </p:pic>
        <p:pic>
          <p:nvPicPr>
            <p:cNvPr id="8" name="Picture 7" descr="pink-sticky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819" y="409347"/>
              <a:ext cx="1097280" cy="1097280"/>
            </a:xfrm>
            <a:prstGeom prst="rect">
              <a:avLst/>
            </a:prstGeom>
          </p:spPr>
        </p:pic>
        <p:pic>
          <p:nvPicPr>
            <p:cNvPr id="9" name="Picture 8" descr="yellow-sticky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16" y="1659027"/>
              <a:ext cx="1097280" cy="1097280"/>
            </a:xfrm>
            <a:prstGeom prst="rect">
              <a:avLst/>
            </a:prstGeom>
          </p:spPr>
        </p:pic>
        <p:pic>
          <p:nvPicPr>
            <p:cNvPr id="10" name="Picture 9" descr="orange-sticky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059" y="1659027"/>
              <a:ext cx="1097280" cy="1097280"/>
            </a:xfrm>
            <a:prstGeom prst="rect">
              <a:avLst/>
            </a:prstGeom>
          </p:spPr>
        </p:pic>
        <p:pic>
          <p:nvPicPr>
            <p:cNvPr id="11" name="Picture 10" descr="pink-sticky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619" y="1659027"/>
              <a:ext cx="1097280" cy="1097280"/>
            </a:xfrm>
            <a:prstGeom prst="rect">
              <a:avLst/>
            </a:prstGeom>
          </p:spPr>
        </p:pic>
        <p:pic>
          <p:nvPicPr>
            <p:cNvPr id="12" name="Picture 11" descr="blue-sticky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339" y="1659027"/>
              <a:ext cx="1097280" cy="1097280"/>
            </a:xfrm>
            <a:prstGeom prst="rect">
              <a:avLst/>
            </a:prstGeom>
          </p:spPr>
        </p:pic>
        <p:pic>
          <p:nvPicPr>
            <p:cNvPr id="13" name="Picture 12" descr="green-sticky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779" y="1659027"/>
              <a:ext cx="1097280" cy="1097280"/>
            </a:xfrm>
            <a:prstGeom prst="rect">
              <a:avLst/>
            </a:prstGeom>
          </p:spPr>
        </p:pic>
        <p:pic>
          <p:nvPicPr>
            <p:cNvPr id="14" name="Picture 13" descr="yellow-sticky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899" y="1659027"/>
              <a:ext cx="1097280" cy="1097280"/>
            </a:xfrm>
            <a:prstGeom prst="rect">
              <a:avLst/>
            </a:prstGeom>
          </p:spPr>
        </p:pic>
        <p:pic>
          <p:nvPicPr>
            <p:cNvPr id="15" name="Picture 14" descr="orange-sticky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179" y="1659027"/>
              <a:ext cx="1097280" cy="1097280"/>
            </a:xfrm>
            <a:prstGeom prst="rect">
              <a:avLst/>
            </a:prstGeom>
          </p:spPr>
        </p:pic>
        <p:pic>
          <p:nvPicPr>
            <p:cNvPr id="16" name="Picture 15" descr="blue-sticky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459" y="1659027"/>
              <a:ext cx="1097280" cy="10972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90499" y="337076"/>
              <a:ext cx="764824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b="1" dirty="0" smtClean="0">
                  <a:latin typeface="Bradley Hand Bold"/>
                  <a:cs typeface="Bradley Hand Bold"/>
                </a:rPr>
                <a:t>C  U  R  R  E  N  T</a:t>
              </a:r>
              <a:endParaRPr lang="en-US" sz="7000" b="1" dirty="0">
                <a:latin typeface="Bradley Hand Bold"/>
                <a:cs typeface="Bradley Hand Bold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1399" y="1582371"/>
              <a:ext cx="8312085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0" b="1" dirty="0" smtClean="0">
                  <a:latin typeface="Bradley Hand Bold"/>
                  <a:cs typeface="Bradley Hand Bold"/>
                </a:rPr>
                <a:t>S O  L  U  T    I  O  N</a:t>
              </a:r>
              <a:endParaRPr lang="en-US" sz="7000" b="1" dirty="0">
                <a:latin typeface="Bradley Hand Bold"/>
                <a:cs typeface="Bradley Hand Bold"/>
              </a:endParaRPr>
            </a:p>
          </p:txBody>
        </p:sp>
        <p:pic>
          <p:nvPicPr>
            <p:cNvPr id="20" name="Picture 19" descr="yellow-sticky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7479">
              <a:off x="3895921" y="2935264"/>
              <a:ext cx="1097280" cy="109728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 rot="968688">
              <a:off x="4079799" y="2880327"/>
              <a:ext cx="851640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0" b="1" dirty="0" smtClean="0">
                  <a:latin typeface="Bradley Hand Bold"/>
                  <a:cs typeface="Bradley Hand Bold"/>
                </a:rPr>
                <a:t>S</a:t>
              </a:r>
              <a:endParaRPr lang="en-US" sz="7000" dirty="0"/>
            </a:p>
          </p:txBody>
        </p:sp>
      </p:grpSp>
      <p:pic>
        <p:nvPicPr>
          <p:cNvPr id="22" name="Picture 21" descr="Google-doc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76" y="2292682"/>
            <a:ext cx="4094471" cy="2749145"/>
          </a:xfrm>
          <a:prstGeom prst="rect">
            <a:avLst/>
          </a:prstGeom>
        </p:spPr>
      </p:pic>
      <p:pic>
        <p:nvPicPr>
          <p:cNvPr id="23" name="Picture 22" descr="microsoft_word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9" y="1490507"/>
            <a:ext cx="2976940" cy="2976940"/>
          </a:xfrm>
          <a:prstGeom prst="rect">
            <a:avLst/>
          </a:prstGeom>
        </p:spPr>
      </p:pic>
      <p:pic>
        <p:nvPicPr>
          <p:cNvPr id="24" name="Picture 23" descr="everno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99" y="167419"/>
            <a:ext cx="5138331" cy="27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3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09416E-7 L -0.36007 -0.31708 " pathEditMode="relative" ptsTypes="AA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56839E-6 L -0.22987 0.1874 " pathEditMode="relative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0069" y="0"/>
            <a:ext cx="4642069" cy="5143500"/>
          </a:xfrm>
          <a:prstGeom prst="rect">
            <a:avLst/>
          </a:prstGeom>
          <a:solidFill>
            <a:srgbClr val="EDD97E"/>
          </a:solidFill>
          <a:ln>
            <a:solidFill>
              <a:srgbClr val="EDEC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91"/>
          <p:cNvSpPr txBox="1">
            <a:spLocks/>
          </p:cNvSpPr>
          <p:nvPr/>
        </p:nvSpPr>
        <p:spPr>
          <a:xfrm>
            <a:off x="468394" y="280650"/>
            <a:ext cx="3636600" cy="84192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Clr>
                <a:srgbClr val="F67031"/>
              </a:buClr>
              <a:buSzPct val="100000"/>
              <a:buNone/>
              <a:defRPr sz="3000" b="1" kern="1200">
                <a:solidFill>
                  <a:srgbClr val="F6703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r>
              <a:rPr lang="en-US" sz="3300" dirty="0" smtClean="0">
                <a:solidFill>
                  <a:srgbClr val="8E561F"/>
                </a:solidFill>
                <a:latin typeface="Rockwell"/>
                <a:cs typeface="Rockwell"/>
              </a:rPr>
              <a:t>Inconvenient Typing</a:t>
            </a:r>
            <a:endParaRPr lang="en" sz="3300" dirty="0">
              <a:solidFill>
                <a:srgbClr val="8E561F"/>
              </a:solidFill>
              <a:latin typeface="Rockwell"/>
              <a:cs typeface="Rockwel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43" y="1751724"/>
            <a:ext cx="36085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Rockwell"/>
                <a:cs typeface="Rockwell"/>
              </a:rPr>
              <a:t>“I </a:t>
            </a:r>
            <a:r>
              <a:rPr lang="en-US" sz="2800" b="1" dirty="0" smtClean="0">
                <a:latin typeface="Rockwell"/>
                <a:cs typeface="Rockwell"/>
              </a:rPr>
              <a:t>switched back </a:t>
            </a:r>
            <a:r>
              <a:rPr lang="en-US" sz="2200" dirty="0" smtClean="0">
                <a:latin typeface="Rockwell"/>
                <a:cs typeface="Rockwell"/>
              </a:rPr>
              <a:t>to taking notes </a:t>
            </a:r>
            <a:r>
              <a:rPr lang="en-US" sz="2800" b="1" dirty="0" smtClean="0">
                <a:latin typeface="Rockwell"/>
                <a:cs typeface="Rockwell"/>
              </a:rPr>
              <a:t>by hand </a:t>
            </a:r>
            <a:r>
              <a:rPr lang="en-US" sz="2200" dirty="0" smtClean="0">
                <a:latin typeface="Rockwell"/>
                <a:cs typeface="Rockwell"/>
              </a:rPr>
              <a:t>because </a:t>
            </a:r>
            <a:r>
              <a:rPr lang="en-US" sz="2800" b="1" dirty="0" smtClean="0">
                <a:latin typeface="Rockwell"/>
                <a:cs typeface="Rockwell"/>
              </a:rPr>
              <a:t>changing colors</a:t>
            </a:r>
            <a:r>
              <a:rPr lang="en-US" sz="2200" dirty="0" smtClean="0">
                <a:latin typeface="Rockwell"/>
                <a:cs typeface="Rockwell"/>
              </a:rPr>
              <a:t> were a </a:t>
            </a:r>
            <a:r>
              <a:rPr lang="en-US" sz="2800" b="1" dirty="0" smtClean="0">
                <a:latin typeface="Rockwell"/>
                <a:cs typeface="Rockwell"/>
              </a:rPr>
              <a:t>hassle</a:t>
            </a:r>
            <a:r>
              <a:rPr lang="en-US" sz="2200" dirty="0" smtClean="0">
                <a:latin typeface="Rockwell"/>
                <a:cs typeface="Rockwell"/>
              </a:rPr>
              <a:t>.”</a:t>
            </a:r>
          </a:p>
          <a:p>
            <a:endParaRPr lang="en-US" sz="2200" dirty="0">
              <a:latin typeface="Rockwell"/>
              <a:cs typeface="Rockwell"/>
            </a:endParaRPr>
          </a:p>
          <a:p>
            <a:r>
              <a:rPr lang="en-US" sz="2200" dirty="0" smtClean="0">
                <a:latin typeface="Rockwell"/>
                <a:cs typeface="Rockwell"/>
              </a:rPr>
              <a:t>- Evan Ma</a:t>
            </a:r>
            <a:endParaRPr lang="en-US" sz="2200" dirty="0">
              <a:latin typeface="Rockwell"/>
              <a:cs typeface="Rockwel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oun_51957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08" y="-859680"/>
            <a:ext cx="7196312" cy="7624599"/>
          </a:xfrm>
          <a:prstGeom prst="rect">
            <a:avLst/>
          </a:prstGeom>
        </p:spPr>
      </p:pic>
      <p:pic>
        <p:nvPicPr>
          <p:cNvPr id="2" name="Picture 1" descr="cram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3302" y="0"/>
            <a:ext cx="8229600" cy="5152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83194" y="0"/>
            <a:ext cx="4560806" cy="5143500"/>
          </a:xfrm>
          <a:prstGeom prst="rect">
            <a:avLst/>
          </a:prstGeom>
          <a:solidFill>
            <a:srgbClr val="FF944E"/>
          </a:solidFill>
          <a:ln>
            <a:solidFill>
              <a:srgbClr val="63CD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 smtClean="0">
                <a:solidFill>
                  <a:schemeClr val="accent5">
                    <a:lumMod val="75000"/>
                  </a:schemeClr>
                </a:solidFill>
                <a:latin typeface="Rockwell"/>
                <a:cs typeface="Rockwell"/>
              </a:rPr>
              <a:t>Ineffective information retrieval</a:t>
            </a:r>
            <a:endParaRPr lang="en-US" sz="3300" b="1" dirty="0">
              <a:solidFill>
                <a:schemeClr val="accent5">
                  <a:lumMod val="75000"/>
                </a:schemeClr>
              </a:solidFill>
              <a:latin typeface="Rockwell"/>
              <a:cs typeface="Rockwell"/>
            </a:endParaRPr>
          </a:p>
          <a:p>
            <a:pPr algn="ctr"/>
            <a:endParaRPr lang="en-US" sz="1000" dirty="0" smtClean="0">
              <a:solidFill>
                <a:srgbClr val="1F497D"/>
              </a:solidFill>
              <a:latin typeface="Rockwell"/>
              <a:cs typeface="Rockwell"/>
            </a:endParaRPr>
          </a:p>
          <a:p>
            <a:pPr algn="ctr"/>
            <a:r>
              <a:rPr lang="en-US" sz="6000" b="1" dirty="0" smtClean="0">
                <a:solidFill>
                  <a:srgbClr val="1F497D"/>
                </a:solidFill>
                <a:latin typeface="Rockwell"/>
                <a:cs typeface="Rockwell"/>
              </a:rPr>
              <a:t>5</a:t>
            </a:r>
          </a:p>
          <a:p>
            <a:pPr algn="ctr"/>
            <a:r>
              <a:rPr lang="en-US" sz="6000" b="1" dirty="0" smtClean="0">
                <a:solidFill>
                  <a:srgbClr val="1F497D"/>
                </a:solidFill>
                <a:latin typeface="Rockwell"/>
                <a:cs typeface="Rockwell"/>
              </a:rPr>
              <a:t>7</a:t>
            </a:r>
          </a:p>
          <a:p>
            <a:pPr algn="ctr"/>
            <a:endParaRPr lang="en-US" sz="1000" dirty="0">
              <a:solidFill>
                <a:srgbClr val="1F497D"/>
              </a:solidFill>
              <a:latin typeface="Rockwell"/>
              <a:cs typeface="Rockwell"/>
            </a:endParaRPr>
          </a:p>
          <a:p>
            <a:pPr algn="ctr"/>
            <a:r>
              <a:rPr lang="en-US" sz="2500" dirty="0" smtClean="0">
                <a:solidFill>
                  <a:srgbClr val="1F497D"/>
                </a:solidFill>
                <a:latin typeface="Rockwell"/>
                <a:cs typeface="Rockwell"/>
              </a:rPr>
              <a:t>Interviewees have experienced </a:t>
            </a:r>
            <a:r>
              <a:rPr lang="en-US" sz="2500" b="1" dirty="0" smtClean="0">
                <a:solidFill>
                  <a:srgbClr val="1F497D"/>
                </a:solidFill>
                <a:latin typeface="Rockwell"/>
                <a:cs typeface="Rockwell"/>
              </a:rPr>
              <a:t>difficulty</a:t>
            </a:r>
            <a:r>
              <a:rPr lang="en-US" sz="2500" dirty="0" smtClean="0">
                <a:solidFill>
                  <a:srgbClr val="1F497D"/>
                </a:solidFill>
                <a:latin typeface="Rockwell"/>
                <a:cs typeface="Rockwell"/>
              </a:rPr>
              <a:t> in </a:t>
            </a:r>
            <a:r>
              <a:rPr lang="en-US" sz="2500" b="1" dirty="0" smtClean="0">
                <a:solidFill>
                  <a:srgbClr val="1F497D"/>
                </a:solidFill>
                <a:latin typeface="Rockwell"/>
                <a:cs typeface="Rockwell"/>
              </a:rPr>
              <a:t>retrieving </a:t>
            </a:r>
            <a:r>
              <a:rPr lang="en-US" sz="2500" dirty="0" smtClean="0">
                <a:solidFill>
                  <a:srgbClr val="1F497D"/>
                </a:solidFill>
                <a:latin typeface="Rockwell"/>
                <a:cs typeface="Rockwell"/>
              </a:rPr>
              <a:t> information</a:t>
            </a:r>
          </a:p>
          <a:p>
            <a:pPr marL="285750" indent="-285750" algn="ctr">
              <a:buFontTx/>
              <a:buChar char="-"/>
            </a:pPr>
            <a:endParaRPr lang="en-US" dirty="0">
              <a:latin typeface="Rockwell"/>
              <a:cs typeface="Rockwel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6733" y="2303517"/>
            <a:ext cx="604345" cy="1138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4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labo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collabo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38" y="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140" y="396347"/>
            <a:ext cx="42241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solidFill>
                  <a:srgbClr val="BC7129"/>
                </a:solidFill>
                <a:latin typeface="Rockwell"/>
                <a:cs typeface="Rockwell"/>
              </a:rPr>
              <a:t>Lack of collaborative features</a:t>
            </a:r>
            <a:endParaRPr lang="en-US" sz="3300" dirty="0">
              <a:solidFill>
                <a:srgbClr val="BC7129"/>
              </a:solidFill>
              <a:latin typeface="Rockwell"/>
              <a:cs typeface="Rockwel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062805"/>
            <a:ext cx="454835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“I can’t figure out </a:t>
            </a:r>
            <a:r>
              <a:rPr lang="en-US" sz="2300" b="1" dirty="0" smtClean="0">
                <a:solidFill>
                  <a:srgbClr val="BC7129"/>
                </a:solidFill>
                <a:latin typeface="Rockwell"/>
                <a:cs typeface="Rockwell"/>
              </a:rPr>
              <a:t>who wrote what</a:t>
            </a:r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”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Nicholas </a:t>
            </a:r>
            <a:r>
              <a:rPr lang="en-US" dirty="0" err="1" smtClean="0">
                <a:solidFill>
                  <a:srgbClr val="89531E"/>
                </a:solidFill>
                <a:latin typeface="Rockwell"/>
                <a:cs typeface="Rockwell"/>
              </a:rPr>
              <a:t>Siew</a:t>
            </a:r>
            <a:endParaRPr lang="en-US" dirty="0" smtClean="0">
              <a:solidFill>
                <a:srgbClr val="89531E"/>
              </a:solidFill>
              <a:latin typeface="Rockwell"/>
              <a:cs typeface="Rockwell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89531E"/>
              </a:solidFill>
              <a:latin typeface="Rockwell"/>
              <a:cs typeface="Rockwell"/>
            </a:endParaRPr>
          </a:p>
          <a:p>
            <a:pPr marL="285750" indent="-285750" algn="ctr">
              <a:buFontTx/>
              <a:buChar char="-"/>
            </a:pPr>
            <a:endParaRPr lang="en-US" dirty="0" smtClean="0">
              <a:solidFill>
                <a:srgbClr val="89531E"/>
              </a:solidFill>
              <a:latin typeface="Rockwell"/>
              <a:cs typeface="Rockwell"/>
            </a:endParaRPr>
          </a:p>
          <a:p>
            <a:pPr algn="ctr"/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“It sucks when someone </a:t>
            </a:r>
            <a:r>
              <a:rPr lang="en-US" sz="2300" b="1" dirty="0" smtClean="0">
                <a:solidFill>
                  <a:srgbClr val="BC7129"/>
                </a:solidFill>
                <a:latin typeface="Rockwell"/>
                <a:cs typeface="Rockwell"/>
              </a:rPr>
              <a:t>changes</a:t>
            </a:r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 your part </a:t>
            </a:r>
            <a:r>
              <a:rPr lang="en-US" sz="2300" b="1" dirty="0" smtClean="0">
                <a:solidFill>
                  <a:srgbClr val="BC7129"/>
                </a:solidFill>
                <a:latin typeface="Rockwell"/>
                <a:cs typeface="Rockwell"/>
              </a:rPr>
              <a:t>without you knowing</a:t>
            </a:r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”</a:t>
            </a:r>
          </a:p>
          <a:p>
            <a:pPr algn="ctr"/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- </a:t>
            </a:r>
            <a:r>
              <a:rPr lang="en-US" dirty="0" err="1" smtClean="0">
                <a:solidFill>
                  <a:srgbClr val="89531E"/>
                </a:solidFill>
                <a:latin typeface="Rockwell"/>
                <a:cs typeface="Rockwell"/>
              </a:rPr>
              <a:t>Cephas</a:t>
            </a:r>
            <a:r>
              <a:rPr lang="en-US" dirty="0" smtClean="0">
                <a:solidFill>
                  <a:srgbClr val="89531E"/>
                </a:solidFill>
                <a:latin typeface="Rockwell"/>
                <a:cs typeface="Rockwell"/>
              </a:rPr>
              <a:t> 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5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eky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3977" y="1365080"/>
            <a:ext cx="64974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Rockwell"/>
                <a:cs typeface="Rockwell"/>
              </a:rPr>
              <a:t>The Solution?</a:t>
            </a:r>
            <a:endParaRPr lang="en-US" sz="8000" dirty="0">
              <a:latin typeface="Rockwell"/>
              <a:cs typeface="Rockwel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146" y="837733"/>
            <a:ext cx="31343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latin typeface="Rockwell"/>
                <a:cs typeface="Rockwell"/>
              </a:rPr>
              <a:t>Inconvenient typing?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47" y="1193930"/>
            <a:ext cx="31343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DE471D"/>
                </a:solidFill>
                <a:latin typeface="Rockwell"/>
                <a:cs typeface="Rockwell"/>
              </a:rPr>
              <a:t>We offer shortcut binding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8507" y="837733"/>
            <a:ext cx="32971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latin typeface="Rockwell"/>
                <a:cs typeface="Rockwell"/>
              </a:rPr>
              <a:t>Can’t find information?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8506" y="1193930"/>
            <a:ext cx="32971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76B731"/>
                </a:solidFill>
                <a:latin typeface="Rockwell"/>
                <a:cs typeface="Rockwell"/>
              </a:rPr>
              <a:t>We support note Querying</a:t>
            </a:r>
            <a:endParaRPr lang="en-US" sz="2300" dirty="0">
              <a:solidFill>
                <a:srgbClr val="76B731"/>
              </a:solidFill>
              <a:latin typeface="Rockwell"/>
              <a:cs typeface="Rockwel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846490"/>
            <a:ext cx="251836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Rockwell"/>
                <a:cs typeface="Rockwell"/>
              </a:rPr>
              <a:t>Who wrote what?</a:t>
            </a:r>
            <a:endParaRPr lang="en-US" sz="2300" dirty="0">
              <a:latin typeface="Rockwell"/>
              <a:cs typeface="Rockwel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48" y="2167136"/>
            <a:ext cx="31343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BBDA4"/>
                </a:solidFill>
                <a:latin typeface="Rockwell"/>
                <a:cs typeface="Rockwell"/>
              </a:rPr>
              <a:t>We distinguish authorship clearly</a:t>
            </a:r>
            <a:endParaRPr lang="en-US" sz="2300" dirty="0">
              <a:solidFill>
                <a:srgbClr val="5BBDA4"/>
              </a:solidFill>
              <a:latin typeface="Rockwell"/>
              <a:cs typeface="Rockwel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8507" y="2846490"/>
            <a:ext cx="334317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Rockwell"/>
                <a:cs typeface="Rockwell"/>
              </a:rPr>
              <a:t>Who changed my part? </a:t>
            </a:r>
            <a:endParaRPr lang="en-US" sz="2300" dirty="0">
              <a:latin typeface="Rockwell"/>
              <a:cs typeface="Rockw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4455" y="2167136"/>
            <a:ext cx="298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3CB5DE"/>
                </a:solidFill>
                <a:latin typeface="Rockwell"/>
                <a:cs typeface="Rockwell"/>
              </a:rPr>
              <a:t>We provide content based permissions</a:t>
            </a:r>
            <a:endParaRPr lang="en-US" sz="2300" dirty="0">
              <a:solidFill>
                <a:srgbClr val="3CB5DE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62370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7937E-6 4.5679E-6 L -0.29068 -0.3361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4" y="-16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186</Words>
  <Application>Microsoft Macintosh PowerPoint</Application>
  <PresentationFormat>On-screen Show (16:9)</PresentationFormat>
  <Paragraphs>56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Ong Ong</dc:creator>
  <cp:lastModifiedBy>Jonathan Ong Ong</cp:lastModifiedBy>
  <cp:revision>50</cp:revision>
  <dcterms:created xsi:type="dcterms:W3CDTF">2017-04-06T06:36:58Z</dcterms:created>
  <dcterms:modified xsi:type="dcterms:W3CDTF">2017-04-06T23:04:27Z</dcterms:modified>
</cp:coreProperties>
</file>